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5" r:id="rId6"/>
    <p:sldId id="264" r:id="rId7"/>
    <p:sldId id="266" r:id="rId8"/>
    <p:sldId id="267" r:id="rId9"/>
    <p:sldId id="268" r:id="rId10"/>
    <p:sldId id="269" r:id="rId11"/>
    <p:sldId id="270" r:id="rId12"/>
    <p:sldId id="275" r:id="rId13"/>
    <p:sldId id="271" r:id="rId14"/>
    <p:sldId id="272" r:id="rId15"/>
    <p:sldId id="273" r:id="rId16"/>
    <p:sldId id="274" r:id="rId17"/>
    <p:sldId id="276" r:id="rId18"/>
    <p:sldId id="277" r:id="rId19"/>
    <p:sldId id="278" r:id="rId20"/>
    <p:sldId id="27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9685-1F8B-443D-AD7B-BC4EAC55B56E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58413-DF13-4882-BFAE-B9238CA5A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27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9685-1F8B-443D-AD7B-BC4EAC55B56E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58413-DF13-4882-BFAE-B9238CA5A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19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9685-1F8B-443D-AD7B-BC4EAC55B56E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58413-DF13-4882-BFAE-B9238CA5A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82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9685-1F8B-443D-AD7B-BC4EAC55B56E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58413-DF13-4882-BFAE-B9238CA5A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7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9685-1F8B-443D-AD7B-BC4EAC55B56E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58413-DF13-4882-BFAE-B9238CA5A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16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9685-1F8B-443D-AD7B-BC4EAC55B56E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58413-DF13-4882-BFAE-B9238CA5A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32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9685-1F8B-443D-AD7B-BC4EAC55B56E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58413-DF13-4882-BFAE-B9238CA5A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36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9685-1F8B-443D-AD7B-BC4EAC55B56E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58413-DF13-4882-BFAE-B9238CA5A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2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9685-1F8B-443D-AD7B-BC4EAC55B56E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58413-DF13-4882-BFAE-B9238CA5A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77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9685-1F8B-443D-AD7B-BC4EAC55B56E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58413-DF13-4882-BFAE-B9238CA5A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822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9685-1F8B-443D-AD7B-BC4EAC55B56E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58413-DF13-4882-BFAE-B9238CA5A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295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09685-1F8B-443D-AD7B-BC4EAC55B56E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58413-DF13-4882-BFAE-B9238CA5A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729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keith@Anglia-school.info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clips/01_warm-up.mp4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clips/02_intro-class-key.mp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clips/03_skins.mp4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clips/04_same-different.mp4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clips/05_snout-fur.mp4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clips/06_tigtagclil%20classification%20key.mp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clips/08_Sorting%20animals.mp4" TargetMode="External"/><Relationship Id="rId2" Type="http://schemas.openxmlformats.org/officeDocument/2006/relationships/hyperlink" Target="clips/07_Classification%20game.mp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clips/09_answers.mp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igtagworld.com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Classifying animals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The importance of cognitive academic language and skills </a:t>
            </a:r>
            <a:br>
              <a:rPr lang="en-GB" dirty="0" smtClean="0"/>
            </a:br>
            <a:r>
              <a:rPr lang="en-GB" dirty="0" smtClean="0"/>
              <a:t>(or, talking and doing like a scientist)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Keith Kelly</a:t>
            </a:r>
            <a:br>
              <a:rPr lang="en-GB" dirty="0" smtClean="0"/>
            </a:br>
            <a:r>
              <a:rPr lang="en-GB" dirty="0" err="1" smtClean="0">
                <a:hlinkClick r:id="rId2"/>
              </a:rPr>
              <a:t>keith@anglia-school.info</a:t>
            </a:r>
            <a:r>
              <a:rPr lang="en-GB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01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‘Activity’ v passive learning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Use ‘structure’ to create interaction and communication in lessons</a:t>
            </a:r>
          </a:p>
          <a:p>
            <a:endParaRPr lang="en-GB" dirty="0" smtClean="0"/>
          </a:p>
          <a:p>
            <a:r>
              <a:rPr lang="en-GB" dirty="0" smtClean="0"/>
              <a:t>Which </a:t>
            </a:r>
            <a:r>
              <a:rPr lang="en-GB" dirty="0" smtClean="0"/>
              <a:t>word is the ‘odd one out’?</a:t>
            </a:r>
          </a:p>
          <a:p>
            <a:r>
              <a:rPr lang="en-GB" dirty="0"/>
              <a:t>Group pictures of animals according to different characteristics</a:t>
            </a:r>
          </a:p>
          <a:p>
            <a:pPr lvl="1"/>
            <a:r>
              <a:rPr lang="en-GB" dirty="0"/>
              <a:t>(fur, teeth, legs, wings, feathers</a:t>
            </a:r>
            <a:r>
              <a:rPr lang="en-GB" dirty="0" smtClean="0"/>
              <a:t>).</a:t>
            </a:r>
          </a:p>
          <a:p>
            <a:r>
              <a:rPr lang="en-GB" dirty="0" smtClean="0"/>
              <a:t>Scientific classification tree can be used with youngest learners.</a:t>
            </a:r>
          </a:p>
        </p:txBody>
      </p:sp>
    </p:spTree>
    <p:extLst>
      <p:ext uri="{BB962C8B-B14F-4D97-AF65-F5344CB8AC3E}">
        <p14:creationId xmlns:p14="http://schemas.microsoft.com/office/powerpoint/2010/main" val="393189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Lesson – classifying animals</a:t>
            </a:r>
            <a:endParaRPr lang="en-US" b="1" dirty="0"/>
          </a:p>
        </p:txBody>
      </p:sp>
      <p:pic>
        <p:nvPicPr>
          <p:cNvPr id="4" name="Content Placeholder 3" descr="&amp;Rcy;&amp;iecy;&amp;zcy;&amp;ucy;&amp;lcy;&amp;tcy;&amp;acy;&amp;tcy; &amp;scy; &amp;icy;&amp;zcy;&amp;ocy;&amp;bcy;&amp;rcy;&amp;acy;&amp;zhcy;&amp;iecy;&amp;ncy;&amp;icy;&amp;iecy; &amp;zcy;&amp;acy; classification key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864" y="1364567"/>
            <a:ext cx="6428936" cy="519097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38200" y="2301799"/>
            <a:ext cx="33248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Warm up – </a:t>
            </a:r>
            <a:r>
              <a:rPr lang="en-GB" dirty="0" smtClean="0">
                <a:hlinkClick r:id="rId3" action="ppaction://hlinkfile"/>
              </a:rPr>
              <a:t>what’s in my bag</a:t>
            </a:r>
            <a:r>
              <a:rPr lang="en-GB" dirty="0" smtClean="0"/>
              <a:t>?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Introduction - </a:t>
            </a:r>
            <a:r>
              <a:rPr lang="en-GB" dirty="0" smtClean="0">
                <a:hlinkClick r:id="rId4" action="ppaction://hlinkfile"/>
              </a:rPr>
              <a:t>a classification tree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0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Fur or feathers?</a:t>
            </a:r>
            <a:endParaRPr lang="en-US" b="1" dirty="0"/>
          </a:p>
        </p:txBody>
      </p:sp>
      <p:pic>
        <p:nvPicPr>
          <p:cNvPr id="4" name="Content Placeholder 3" descr="&amp;Rcy;&amp;iecy;&amp;zcy;&amp;ucy;&amp;lcy;&amp;tcy;&amp;acy;&amp;tcy; &amp;scy; &amp;icy;&amp;zcy;&amp;ocy;&amp;bcy;&amp;rcy;&amp;acy;&amp;zhcy;&amp;iecy;&amp;ncy;&amp;icy;&amp;iecy; &amp;zcy;&amp;acy; animals that have spots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634" y="1690688"/>
            <a:ext cx="6645972" cy="480858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38200" y="2259595"/>
            <a:ext cx="1735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hlinkClick r:id="rId3" action="ppaction://hlinkfile"/>
              </a:rPr>
              <a:t>Skins vocabulary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748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Same or different? </a:t>
            </a:r>
            <a:br>
              <a:rPr lang="en-GB" b="1" dirty="0" smtClean="0"/>
            </a:br>
            <a:r>
              <a:rPr lang="en-GB" b="1" dirty="0" smtClean="0"/>
              <a:t>A white tiger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6980" y="1639307"/>
            <a:ext cx="9144000" cy="480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17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 zebra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936" y="1443388"/>
            <a:ext cx="9369096" cy="4918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8193" y="1430509"/>
            <a:ext cx="2757756" cy="2003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1936" y="4626672"/>
            <a:ext cx="230505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12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 ring-tailed lemur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054" y="1690688"/>
            <a:ext cx="9628835" cy="509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08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An American badger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541" y="1414127"/>
            <a:ext cx="9371260" cy="48405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971" y="5202528"/>
            <a:ext cx="3200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10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Same or different?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5010" y="2126786"/>
            <a:ext cx="7625242" cy="42318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0913" y="1539405"/>
            <a:ext cx="415863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hlinkClick r:id="rId3" action="ppaction://hlinkfile"/>
              </a:rPr>
              <a:t>Identifying same v different characteristics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>
                <a:hlinkClick r:id="rId4" action="ppaction://hlinkfile"/>
              </a:rPr>
              <a:t>Snout and fur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499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 new arrival at the zoo!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366" y="1438922"/>
            <a:ext cx="7999022" cy="51247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2273663"/>
            <a:ext cx="1868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hlinkClick r:id="rId3" action="ppaction://hlinkfile"/>
              </a:rPr>
              <a:t>What animal is 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283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Classification game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0" y="2900442"/>
            <a:ext cx="2153475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hlinkClick r:id="rId2" action="ppaction://hlinkfile"/>
              </a:rPr>
              <a:t>Explaining the rules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>
                <a:hlinkClick r:id="rId3" action="ppaction://hlinkfile"/>
              </a:rPr>
              <a:t>Does </a:t>
            </a:r>
            <a:r>
              <a:rPr lang="en-GB" dirty="0">
                <a:hlinkClick r:id="rId3" action="ppaction://hlinkfile"/>
              </a:rPr>
              <a:t>it have glasses</a:t>
            </a:r>
            <a:r>
              <a:rPr lang="en-GB" dirty="0" smtClean="0">
                <a:hlinkClick r:id="rId3" action="ppaction://hlinkfile"/>
              </a:rPr>
              <a:t>?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>
                <a:hlinkClick r:id="rId4" action="ppaction://hlinkfile"/>
              </a:rPr>
              <a:t>Answers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6330" y="1721321"/>
            <a:ext cx="8296275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20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Agenda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 smtClean="0"/>
              <a:t>Linking </a:t>
            </a:r>
            <a:r>
              <a:rPr lang="en-US" b="1" dirty="0"/>
              <a:t>language and thinking</a:t>
            </a:r>
            <a:endParaRPr lang="en-US" dirty="0"/>
          </a:p>
          <a:p>
            <a:pPr lvl="0"/>
            <a:r>
              <a:rPr lang="en-US" b="1" dirty="0" smtClean="0"/>
              <a:t>‘Activity</a:t>
            </a:r>
            <a:r>
              <a:rPr lang="en-US" b="1" dirty="0"/>
              <a:t>’ </a:t>
            </a:r>
            <a:r>
              <a:rPr lang="en-US" b="1" dirty="0" smtClean="0"/>
              <a:t>v passive </a:t>
            </a:r>
            <a:r>
              <a:rPr lang="en-US" b="1" dirty="0"/>
              <a:t>learning</a:t>
            </a:r>
            <a:endParaRPr lang="en-US" dirty="0"/>
          </a:p>
          <a:p>
            <a:pPr lvl="0"/>
            <a:r>
              <a:rPr lang="en-US" dirty="0">
                <a:hlinkClick r:id="rId2"/>
              </a:rPr>
              <a:t>https://</a:t>
            </a:r>
            <a:r>
              <a:rPr lang="en-US" dirty="0" err="1">
                <a:hlinkClick r:id="rId2"/>
              </a:rPr>
              <a:t>www.tigtagworld.com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(</a:t>
            </a:r>
            <a:r>
              <a:rPr lang="en-US" b="1" dirty="0" err="1" smtClean="0"/>
              <a:t>CLIL</a:t>
            </a:r>
            <a:r>
              <a:rPr lang="en-US" b="1" dirty="0" smtClean="0"/>
              <a:t> </a:t>
            </a:r>
            <a:r>
              <a:rPr lang="en-US" b="1" dirty="0"/>
              <a:t>versioning </a:t>
            </a:r>
            <a:r>
              <a:rPr lang="en-US" b="1" dirty="0" smtClean="0"/>
              <a:t>+ </a:t>
            </a:r>
            <a:r>
              <a:rPr lang="en-US" b="1" dirty="0" err="1" smtClean="0"/>
              <a:t>ELTons</a:t>
            </a:r>
            <a:r>
              <a:rPr lang="en-US" b="1" dirty="0"/>
              <a:t>)</a:t>
            </a:r>
            <a:endParaRPr lang="en-US" dirty="0"/>
          </a:p>
          <a:p>
            <a:pPr lvl="0"/>
            <a:r>
              <a:rPr lang="en-US" b="1" dirty="0" smtClean="0"/>
              <a:t>Classification lesson </a:t>
            </a:r>
            <a:r>
              <a:rPr lang="en-US" b="1" dirty="0"/>
              <a:t>and materials</a:t>
            </a:r>
            <a:endParaRPr lang="en-US" dirty="0"/>
          </a:p>
          <a:p>
            <a:pPr lvl="0"/>
            <a:r>
              <a:rPr lang="en-US" b="1" dirty="0" smtClean="0"/>
              <a:t>Conclusion - importance </a:t>
            </a:r>
            <a:r>
              <a:rPr lang="en-US" b="1" dirty="0"/>
              <a:t>of cognitive </a:t>
            </a:r>
            <a:r>
              <a:rPr lang="en-US" b="1" dirty="0" smtClean="0"/>
              <a:t>skills AND </a:t>
            </a:r>
            <a:r>
              <a:rPr lang="en-US" b="1" dirty="0"/>
              <a:t>language </a:t>
            </a:r>
            <a:r>
              <a:rPr lang="en-US" b="1" dirty="0" smtClean="0"/>
              <a:t>development</a:t>
            </a:r>
          </a:p>
          <a:p>
            <a:pPr lvl="1"/>
            <a:r>
              <a:rPr lang="en-US" b="1" dirty="0"/>
              <a:t>Sorting-selecting, comparing/contrasting, classifying, identifying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087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Conclusions and thoughts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Cognitive development </a:t>
            </a:r>
            <a:r>
              <a:rPr lang="en-US" b="1" dirty="0"/>
              <a:t>AND language development </a:t>
            </a:r>
            <a:endParaRPr lang="en-US" b="1" dirty="0" smtClean="0"/>
          </a:p>
          <a:p>
            <a:r>
              <a:rPr lang="en-US" b="1" dirty="0" smtClean="0"/>
              <a:t>Bloom </a:t>
            </a:r>
            <a:r>
              <a:rPr lang="en-US" b="1" dirty="0"/>
              <a:t>and classification, compare-contrast, group discussion, agreeing-disagreeing, </a:t>
            </a:r>
            <a:r>
              <a:rPr lang="en-US" b="1" dirty="0" smtClean="0"/>
              <a:t>sorting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994" y="2995613"/>
            <a:ext cx="5943600" cy="3181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8683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Language and thinking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EFL</a:t>
            </a:r>
            <a:r>
              <a:rPr lang="en-GB" dirty="0" smtClean="0"/>
              <a:t> largely concept-free </a:t>
            </a:r>
          </a:p>
          <a:p>
            <a:pPr lvl="1"/>
            <a:r>
              <a:rPr lang="en-GB" dirty="0" smtClean="0"/>
              <a:t>(where there are concepts, they tend to be random)</a:t>
            </a:r>
          </a:p>
          <a:p>
            <a:endParaRPr lang="en-GB" dirty="0" smtClean="0"/>
          </a:p>
          <a:p>
            <a:r>
              <a:rPr lang="en-GB" dirty="0"/>
              <a:t>Anglia School themes (content AND language Integrated Learning)</a:t>
            </a:r>
          </a:p>
          <a:p>
            <a:pPr lvl="1"/>
            <a:r>
              <a:rPr lang="en-GB" dirty="0"/>
              <a:t>What is the language of classification? </a:t>
            </a:r>
            <a:endParaRPr lang="en-GB" dirty="0" smtClean="0"/>
          </a:p>
          <a:p>
            <a:pPr lvl="2"/>
            <a:r>
              <a:rPr lang="en-GB" dirty="0" smtClean="0"/>
              <a:t>grouping (</a:t>
            </a:r>
            <a:r>
              <a:rPr lang="en-GB" dirty="0"/>
              <a:t>belongs to, is part of, comes from, goes </a:t>
            </a:r>
            <a:r>
              <a:rPr lang="en-GB" dirty="0" smtClean="0"/>
              <a:t>with)</a:t>
            </a:r>
          </a:p>
          <a:p>
            <a:pPr lvl="2"/>
            <a:r>
              <a:rPr lang="en-GB" dirty="0" smtClean="0"/>
              <a:t>sorting (agreeing and disagreeing!)</a:t>
            </a:r>
          </a:p>
          <a:p>
            <a:pPr lvl="2"/>
            <a:r>
              <a:rPr lang="en-GB" dirty="0" smtClean="0"/>
              <a:t>comparing and contrasting (like, not </a:t>
            </a:r>
            <a:r>
              <a:rPr lang="en-GB" dirty="0" smtClean="0"/>
              <a:t>like, different from, same as)</a:t>
            </a:r>
            <a:endParaRPr lang="en-GB" dirty="0" smtClean="0"/>
          </a:p>
          <a:p>
            <a:pPr lvl="2"/>
            <a:r>
              <a:rPr lang="en-GB" dirty="0" smtClean="0"/>
              <a:t>Similarity and difference (has, doesn’t have / has got, hasn’t got)</a:t>
            </a:r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5114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n-GB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 example from Bulgarian (University)</a:t>
            </a:r>
            <a:r>
              <a:rPr lang="en-GB" b="1" dirty="0" smtClean="0"/>
              <a:t/>
            </a:r>
            <a:br>
              <a:rPr lang="en-GB" b="1" dirty="0" smtClean="0"/>
            </a:br>
            <a:endParaRPr lang="en-GB" b="1" dirty="0" smtClean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33711" y="1252966"/>
            <a:ext cx="7104184" cy="5331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70636" y="2062648"/>
            <a:ext cx="2038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What is in this text?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236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It’s a huge tree!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4162" y="1477107"/>
            <a:ext cx="8369240" cy="51628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1451" y="6455284"/>
            <a:ext cx="4727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Pharmaceuticals, </a:t>
            </a:r>
            <a:r>
              <a:rPr lang="en-GB" dirty="0" smtClean="0"/>
              <a:t>Categories and names </a:t>
            </a:r>
            <a:r>
              <a:rPr lang="en-GB" dirty="0"/>
              <a:t>of drugs</a:t>
            </a:r>
          </a:p>
        </p:txBody>
      </p:sp>
    </p:spTree>
    <p:extLst>
      <p:ext uri="{BB962C8B-B14F-4D97-AF65-F5344CB8AC3E}">
        <p14:creationId xmlns:p14="http://schemas.microsoft.com/office/powerpoint/2010/main" val="1732580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 second example from Bulgarian (</a:t>
            </a:r>
            <a:r>
              <a:rPr lang="en-GB" b="1" dirty="0" err="1" smtClean="0"/>
              <a:t>Gr.5</a:t>
            </a:r>
            <a:r>
              <a:rPr lang="en-GB" b="1" dirty="0" smtClean="0"/>
              <a:t>)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11" y="1350938"/>
            <a:ext cx="8061301" cy="542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53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Ancient Egypt and Mesopotamia:</a:t>
            </a:r>
            <a:br>
              <a:rPr lang="en-GB" b="1" dirty="0" smtClean="0"/>
            </a:br>
            <a:r>
              <a:rPr lang="en-GB" sz="3400" dirty="0" smtClean="0"/>
              <a:t>Similarities and differences </a:t>
            </a:r>
            <a:endParaRPr lang="en-US" sz="3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415" y="1833343"/>
            <a:ext cx="9191625" cy="5038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" y="1690688"/>
            <a:ext cx="576262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28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Structure and Language – Make it visible!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843881"/>
            <a:ext cx="8686800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99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/>
              <a:t>TigTagWorld</a:t>
            </a:r>
            <a:r>
              <a:rPr lang="en-GB" b="1" dirty="0" smtClean="0"/>
              <a:t> – A ‘visible’ curriculum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4055" y="1445071"/>
            <a:ext cx="8820443" cy="509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795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335</Words>
  <Application>Microsoft Office PowerPoint</Application>
  <PresentationFormat>Widescreen</PresentationFormat>
  <Paragraphs>65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Classifying animals</vt:lpstr>
      <vt:lpstr>Agenda</vt:lpstr>
      <vt:lpstr>Language and thinking</vt:lpstr>
      <vt:lpstr>An example from Bulgarian (University) </vt:lpstr>
      <vt:lpstr>It’s a huge tree!</vt:lpstr>
      <vt:lpstr>A second example from Bulgarian (Gr.5)</vt:lpstr>
      <vt:lpstr>Ancient Egypt and Mesopotamia: Similarities and differences </vt:lpstr>
      <vt:lpstr>Structure and Language – Make it visible!</vt:lpstr>
      <vt:lpstr>TigTagWorld – A ‘visible’ curriculum</vt:lpstr>
      <vt:lpstr>‘Activity’ v passive learning</vt:lpstr>
      <vt:lpstr>Lesson – classifying animals</vt:lpstr>
      <vt:lpstr>Fur or feathers?</vt:lpstr>
      <vt:lpstr>Same or different?  A white tiger</vt:lpstr>
      <vt:lpstr>A zebra</vt:lpstr>
      <vt:lpstr>A ring-tailed lemur</vt:lpstr>
      <vt:lpstr>An American badger</vt:lpstr>
      <vt:lpstr>Same or different?</vt:lpstr>
      <vt:lpstr>A new arrival at the zoo!</vt:lpstr>
      <vt:lpstr>Classification game</vt:lpstr>
      <vt:lpstr>Conclusions and thoughts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Classifying animals</dc:title>
  <dc:creator>Keith Kelly</dc:creator>
  <cp:lastModifiedBy>Keith Kelly</cp:lastModifiedBy>
  <cp:revision>31</cp:revision>
  <dcterms:created xsi:type="dcterms:W3CDTF">2016-11-10T12:03:06Z</dcterms:created>
  <dcterms:modified xsi:type="dcterms:W3CDTF">2019-04-06T14:37:47Z</dcterms:modified>
</cp:coreProperties>
</file>